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1" r:id="rId2"/>
  </p:sldMasterIdLst>
  <p:notesMasterIdLst>
    <p:notesMasterId r:id="rId17"/>
  </p:notesMasterIdLst>
  <p:handoutMasterIdLst>
    <p:handoutMasterId r:id="rId18"/>
  </p:handoutMasterIdLst>
  <p:sldIdLst>
    <p:sldId id="256" r:id="rId3"/>
    <p:sldId id="295" r:id="rId4"/>
    <p:sldId id="261" r:id="rId5"/>
    <p:sldId id="290" r:id="rId6"/>
    <p:sldId id="291" r:id="rId7"/>
    <p:sldId id="292" r:id="rId8"/>
    <p:sldId id="297" r:id="rId9"/>
    <p:sldId id="293" r:id="rId10"/>
    <p:sldId id="294" r:id="rId11"/>
    <p:sldId id="298" r:id="rId12"/>
    <p:sldId id="299" r:id="rId13"/>
    <p:sldId id="300" r:id="rId14"/>
    <p:sldId id="301" r:id="rId15"/>
    <p:sldId id="257" r:id="rId16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62123"/>
    <a:srgbClr val="EC821C"/>
    <a:srgbClr val="156734"/>
    <a:srgbClr val="156635"/>
    <a:srgbClr val="156834"/>
    <a:srgbClr val="1C1C1C"/>
    <a:srgbClr val="292929"/>
    <a:srgbClr val="9966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EB9631B5-78F2-41C9-869B-9F39066F8104}" styleName="Medium Style 3 - 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18603FDC-E32A-4AB5-989C-0864C3EAD2B8}" styleName="Themed Style 2 - Acc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63" autoAdjust="0"/>
    <p:restoredTop sz="93357" autoAdjust="0"/>
  </p:normalViewPr>
  <p:slideViewPr>
    <p:cSldViewPr>
      <p:cViewPr>
        <p:scale>
          <a:sx n="76" d="100"/>
          <a:sy n="76" d="100"/>
        </p:scale>
        <p:origin x="-1203" y="-34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1" d="100"/>
          <a:sy n="61" d="100"/>
        </p:scale>
        <p:origin x="-2922" y="-96"/>
      </p:cViewPr>
      <p:guideLst>
        <p:guide orient="horz" pos="3127"/>
        <p:guide pos="2141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21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8D1A6B-FE55-42ED-84F6-A119C21957C2}" type="datetimeFigureOut">
              <a:rPr lang="en-US" smtClean="0"/>
              <a:pPr/>
              <a:t>3/31/2016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38CDC3-EE21-4690-9123-29E5B27C22F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288192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44980D-33A7-4030-B390-DC47B54376D7}" type="datetimeFigureOut">
              <a:rPr lang="en-US" smtClean="0"/>
              <a:pPr/>
              <a:t>3/31/2016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5DB3CD-82CE-4D61-A55F-4B85DC44DBC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84287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DB3CD-82CE-4D61-A55F-4B85DC44DBC7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6113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2125" y="5935204"/>
            <a:ext cx="5848350" cy="666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1333500" y="1752600"/>
            <a:ext cx="6629400" cy="1143000"/>
          </a:xfrm>
          <a:prstGeom prst="rect">
            <a:avLst/>
          </a:prstGeom>
        </p:spPr>
        <p:txBody>
          <a:bodyPr/>
          <a:lstStyle>
            <a:lvl1pPr marL="114300" indent="0" algn="ctr">
              <a:buNone/>
              <a:defRPr sz="4800"/>
            </a:lvl1pPr>
          </a:lstStyle>
          <a:p>
            <a:pPr lvl="0"/>
            <a:r>
              <a:rPr lang="en-US" dirty="0" smtClean="0"/>
              <a:t>Title of presentation here</a:t>
            </a:r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2" hasCustomPrompt="1"/>
          </p:nvPr>
        </p:nvSpPr>
        <p:spPr>
          <a:xfrm>
            <a:off x="2360613" y="3581400"/>
            <a:ext cx="4575175" cy="1219200"/>
          </a:xfrm>
          <a:prstGeom prst="rect">
            <a:avLst/>
          </a:prstGeom>
        </p:spPr>
        <p:txBody>
          <a:bodyPr/>
          <a:lstStyle>
            <a:lvl1pPr marL="114300" indent="0" algn="ctr">
              <a:buNone/>
              <a:defRPr/>
            </a:lvl1pPr>
            <a:lvl2pPr marL="411480" indent="0">
              <a:buNone/>
              <a:defRPr/>
            </a:lvl2pPr>
            <a:lvl3pPr marL="777240" indent="0">
              <a:buNone/>
              <a:defRPr/>
            </a:lvl3pPr>
            <a:lvl4pPr marL="1051560" indent="0">
              <a:buNone/>
              <a:defRPr/>
            </a:lvl4pPr>
          </a:lstStyle>
          <a:p>
            <a:pPr lvl="0"/>
            <a:r>
              <a:rPr lang="en-US" dirty="0" smtClean="0"/>
              <a:t>Name(s) of presenter(s)</a:t>
            </a:r>
            <a:br>
              <a:rPr lang="en-US" dirty="0" smtClean="0"/>
            </a:br>
            <a:r>
              <a:rPr lang="en-US" dirty="0" smtClean="0"/>
              <a:t>Organizational affiliation</a:t>
            </a:r>
            <a:br>
              <a:rPr lang="en-US" dirty="0" smtClean="0"/>
            </a:br>
            <a:r>
              <a:rPr lang="en-US" dirty="0" smtClean="0"/>
              <a:t>Event name, place and dates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2"/>
          </p:nvPr>
        </p:nvSpPr>
        <p:spPr>
          <a:xfrm>
            <a:off x="457200" y="2514600"/>
            <a:ext cx="7772400" cy="4038600"/>
          </a:xfrm>
          <a:prstGeom prst="rect">
            <a:avLst/>
          </a:prstGeom>
        </p:spPr>
        <p:txBody>
          <a:bodyPr/>
          <a:lstStyle>
            <a:lvl1pPr>
              <a:buClr>
                <a:srgbClr val="712123"/>
              </a:buClr>
              <a:defRPr sz="2800"/>
            </a:lvl1pPr>
            <a:lvl2pPr>
              <a:buClr>
                <a:srgbClr val="712123"/>
              </a:buClr>
              <a:defRPr sz="2800"/>
            </a:lvl2pPr>
            <a:lvl3pPr>
              <a:buClr>
                <a:srgbClr val="712123"/>
              </a:buClr>
              <a:defRPr sz="2400"/>
            </a:lvl3pPr>
            <a:lvl4pPr>
              <a:buClr>
                <a:srgbClr val="712123"/>
              </a:buClr>
              <a:defRPr sz="2000"/>
            </a:lvl4pPr>
            <a:lvl5pPr>
              <a:buClr>
                <a:srgbClr val="712123"/>
              </a:buCl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457200" y="1295400"/>
            <a:ext cx="7620000" cy="1143000"/>
          </a:xfrm>
          <a:prstGeom prst="rect">
            <a:avLst/>
          </a:prstGeom>
        </p:spPr>
        <p:txBody>
          <a:bodyPr/>
          <a:lstStyle>
            <a:lvl1pPr marL="114300" indent="0" algn="l">
              <a:buNone/>
              <a:defRPr sz="4800"/>
            </a:lvl1pPr>
          </a:lstStyle>
          <a:p>
            <a:pPr lvl="0"/>
            <a:r>
              <a:rPr lang="en-US" dirty="0" smtClean="0"/>
              <a:t>Title of presentation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41862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371600"/>
            <a:ext cx="7620000" cy="1143000"/>
          </a:xfrm>
          <a:prstGeom prst="rect">
            <a:avLst/>
          </a:prstGeom>
        </p:spPr>
        <p:txBody>
          <a:bodyPr/>
          <a:lstStyle>
            <a:lvl1pPr>
              <a:defRPr baseline="0"/>
            </a:lvl1pPr>
          </a:lstStyle>
          <a:p>
            <a:r>
              <a:rPr lang="en-US" dirty="0" smtClean="0"/>
              <a:t>Use pictures</a:t>
            </a:r>
            <a:endParaRPr lang="en-US" dirty="0"/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0"/>
          </p:nvPr>
        </p:nvSpPr>
        <p:spPr>
          <a:xfrm>
            <a:off x="4876801" y="1371600"/>
            <a:ext cx="4267200" cy="5486400"/>
          </a:xfrm>
          <a:prstGeom prst="rect">
            <a:avLst/>
          </a:prstGeom>
          <a:blipFill dpi="0" rotWithShape="1">
            <a:blip r:embed="rId2" cstate="print"/>
            <a:srcRect/>
            <a:stretch>
              <a:fillRect/>
            </a:stretch>
          </a:blipFill>
        </p:spPr>
        <p:txBody>
          <a:bodyPr/>
          <a:lstStyle/>
          <a:p>
            <a:r>
              <a:rPr lang="en-US" smtClean="0"/>
              <a:t>Click icon to add picture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143000"/>
            <a:ext cx="76200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For graphs</a:t>
            </a:r>
            <a:endParaRPr lang="en-US" dirty="0"/>
          </a:p>
        </p:txBody>
      </p:sp>
      <p:sp>
        <p:nvSpPr>
          <p:cNvPr id="5" name="Chart Placeholder 4"/>
          <p:cNvSpPr>
            <a:spLocks noGrp="1"/>
          </p:cNvSpPr>
          <p:nvPr>
            <p:ph type="chart" sz="quarter" idx="11" hasCustomPrompt="1"/>
          </p:nvPr>
        </p:nvSpPr>
        <p:spPr>
          <a:xfrm>
            <a:off x="457200" y="2438400"/>
            <a:ext cx="7543800" cy="38862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37034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95400"/>
            <a:ext cx="7620000" cy="1143000"/>
          </a:xfrm>
          <a:prstGeom prst="rect">
            <a:avLst/>
          </a:prstGeom>
        </p:spPr>
        <p:txBody>
          <a:bodyPr/>
          <a:lstStyle>
            <a:lvl1pPr>
              <a:defRPr baseline="0"/>
            </a:lvl1pPr>
          </a:lstStyle>
          <a:p>
            <a:r>
              <a:rPr lang="en-US" dirty="0" smtClean="0"/>
              <a:t>For tables use this format</a:t>
            </a:r>
            <a:endParaRPr lang="en-US" dirty="0"/>
          </a:p>
        </p:txBody>
      </p:sp>
      <p:sp>
        <p:nvSpPr>
          <p:cNvPr id="5" name="Table Placeholder 4"/>
          <p:cNvSpPr>
            <a:spLocks noGrp="1"/>
          </p:cNvSpPr>
          <p:nvPr>
            <p:ph type="tbl" sz="quarter" idx="12"/>
          </p:nvPr>
        </p:nvSpPr>
        <p:spPr>
          <a:xfrm>
            <a:off x="457200" y="2667000"/>
            <a:ext cx="7620000" cy="3733800"/>
          </a:xfrm>
          <a:prstGeom prst="rect">
            <a:avLst/>
          </a:prstGeom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 smtClean="0"/>
              <a:t>Click icon to add table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4662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ddr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 userDrawn="1"/>
        </p:nvSpPr>
        <p:spPr>
          <a:xfrm>
            <a:off x="0" y="2057400"/>
            <a:ext cx="91440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i="1" dirty="0" smtClean="0">
                <a:solidFill>
                  <a:srgbClr val="156734"/>
                </a:solidFill>
              </a:rPr>
              <a:t>Africa Research in Sustainable Intensification for the Next Generation</a:t>
            </a:r>
          </a:p>
          <a:p>
            <a:pPr algn="ctr"/>
            <a:r>
              <a:rPr lang="en-US" sz="4400" dirty="0" smtClean="0">
                <a:solidFill>
                  <a:srgbClr val="156734"/>
                </a:solidFill>
              </a:rPr>
              <a:t>africa-rising.net</a:t>
            </a:r>
            <a:endParaRPr lang="en-US" sz="4400" b="1" i="1" dirty="0">
              <a:solidFill>
                <a:srgbClr val="156734"/>
              </a:solidFill>
            </a:endParaRPr>
          </a:p>
        </p:txBody>
      </p:sp>
      <p:pic>
        <p:nvPicPr>
          <p:cNvPr id="17" name="Picture 16" descr="AR_Global_partners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1733550" y="5534025"/>
            <a:ext cx="5676900" cy="5619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771590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965076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2.jpeg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>
                <a:tint val="90000"/>
              </a:schemeClr>
            </a:gs>
            <a:gs pos="100000">
              <a:schemeClr val="bg1">
                <a:shade val="100000"/>
                <a:satMod val="115000"/>
              </a:schemeClr>
            </a:gs>
            <a:gs pos="100000">
              <a:schemeClr val="bg1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54002"/>
            <a:ext cx="9144000" cy="134940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0" r:id="rId2"/>
    <p:sldLayoutId id="2147483665" r:id="rId3"/>
    <p:sldLayoutId id="2147483667" r:id="rId4"/>
    <p:sldLayoutId id="2147483668" r:id="rId5"/>
    <p:sldLayoutId id="2147483666" r:id="rId6"/>
    <p:sldLayoutId id="2147483673" r:id="rId7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n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474268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>
          <a:xfrm>
            <a:off x="533400" y="1752600"/>
            <a:ext cx="7429500" cy="1143000"/>
          </a:xfrm>
        </p:spPr>
        <p:txBody>
          <a:bodyPr/>
          <a:lstStyle/>
          <a:p>
            <a:r>
              <a:rPr lang="en-GB" sz="4000" dirty="0" smtClean="0"/>
              <a:t>Phase 2 umbrella proposal – </a:t>
            </a:r>
          </a:p>
          <a:p>
            <a:r>
              <a:rPr lang="en-GB" sz="4000" dirty="0" smtClean="0"/>
              <a:t>Some highlights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2"/>
          </p:nvPr>
        </p:nvSpPr>
        <p:spPr>
          <a:xfrm>
            <a:off x="2360613" y="4572000"/>
            <a:ext cx="4575175" cy="990600"/>
          </a:xfrm>
        </p:spPr>
        <p:txBody>
          <a:bodyPr/>
          <a:lstStyle/>
          <a:p>
            <a:r>
              <a:rPr lang="en-GB" dirty="0" smtClean="0"/>
              <a:t>I. Hoeschle-Zeledon</a:t>
            </a:r>
          </a:p>
          <a:p>
            <a:r>
              <a:rPr lang="en-GB" dirty="0" smtClean="0"/>
              <a:t>Manager, ESA and WA projects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9034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28601" y="1447800"/>
            <a:ext cx="8763000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itchFamily="2" charset="2"/>
              <a:buChar char="ü"/>
            </a:pPr>
            <a:r>
              <a:rPr lang="en-US" sz="2800" dirty="0" smtClean="0"/>
              <a:t>R4D programs develop and validate solutions for framers’ problems and transfer them to national research and extension systems and scaling initiatives</a:t>
            </a:r>
          </a:p>
          <a:p>
            <a:pPr marL="914400" lvl="1" indent="-457200">
              <a:buFont typeface="Wingdings" pitchFamily="2" charset="2"/>
              <a:buChar char="ü"/>
            </a:pPr>
            <a:r>
              <a:rPr lang="en-US" sz="2800" dirty="0"/>
              <a:t>p</a:t>
            </a:r>
            <a:r>
              <a:rPr lang="en-US" sz="2800" dirty="0" smtClean="0"/>
              <a:t>roducts might not be of highest priority to the </a:t>
            </a:r>
            <a:r>
              <a:rPr lang="en-US" sz="2800" dirty="0" err="1" smtClean="0"/>
              <a:t>hh</a:t>
            </a:r>
            <a:r>
              <a:rPr lang="en-US" sz="2800" dirty="0" smtClean="0"/>
              <a:t> or scaling partners</a:t>
            </a:r>
          </a:p>
          <a:p>
            <a:pPr marL="914400" lvl="1" indent="-457200">
              <a:buFont typeface="Wingdings" pitchFamily="2" charset="2"/>
              <a:buChar char="ü"/>
            </a:pPr>
            <a:r>
              <a:rPr lang="en-US" sz="2800" dirty="0"/>
              <a:t>p</a:t>
            </a:r>
            <a:r>
              <a:rPr lang="en-US" sz="2800" dirty="0" smtClean="0"/>
              <a:t>roducts might not be suitable for the target farmers of the scaling partners leading to low adoption</a:t>
            </a:r>
          </a:p>
          <a:p>
            <a:pPr marL="914400" lvl="1" indent="-457200">
              <a:buFont typeface="Wingdings" pitchFamily="2" charset="2"/>
              <a:buChar char="ü"/>
            </a:pPr>
            <a:r>
              <a:rPr lang="en-US" sz="2800" dirty="0"/>
              <a:t>o</a:t>
            </a:r>
            <a:r>
              <a:rPr lang="en-US" sz="2800" dirty="0" smtClean="0"/>
              <a:t>ften needed local adaptation by research to fit specific contexts is absent </a:t>
            </a:r>
          </a:p>
          <a:p>
            <a:pPr marL="914400" lvl="1" indent="-457200">
              <a:buFont typeface="Wingdings" pitchFamily="2" charset="2"/>
              <a:buChar char="ü"/>
            </a:pPr>
            <a:endParaRPr lang="en-US" sz="2800" dirty="0" smtClean="0"/>
          </a:p>
          <a:p>
            <a:pPr marL="457200" indent="-457200">
              <a:buFont typeface="Wingdings" pitchFamily="2" charset="2"/>
              <a:buChar char="ü"/>
            </a:pP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662587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81000" y="1421054"/>
            <a:ext cx="8534400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itchFamily="2" charset="2"/>
              <a:buChar char="ü"/>
            </a:pPr>
            <a:r>
              <a:rPr lang="en-US" sz="2800" dirty="0" err="1" smtClean="0"/>
              <a:t>RinD</a:t>
            </a:r>
            <a:r>
              <a:rPr lang="en-US" sz="2800" dirty="0" smtClean="0"/>
              <a:t> places research in the context of an operational development initiative led by development partners, fully aligned in terms of space and time </a:t>
            </a:r>
          </a:p>
          <a:p>
            <a:pPr marL="914400" lvl="1" indent="-457200">
              <a:buFont typeface="Wingdings" pitchFamily="2" charset="2"/>
              <a:buChar char="ü"/>
            </a:pPr>
            <a:r>
              <a:rPr lang="en-US" sz="2800" dirty="0" smtClean="0"/>
              <a:t>R is prioritized by the specific needs of the development partners and their beneficiaries</a:t>
            </a:r>
          </a:p>
          <a:p>
            <a:pPr marL="914400" lvl="1" indent="-457200">
              <a:buFont typeface="Wingdings" pitchFamily="2" charset="2"/>
              <a:buChar char="ü"/>
            </a:pPr>
            <a:r>
              <a:rPr lang="en-US" sz="2800" dirty="0" smtClean="0"/>
              <a:t>target area of the R program is same as that of the development initiative</a:t>
            </a:r>
          </a:p>
          <a:p>
            <a:pPr marL="914400" lvl="1" indent="-457200">
              <a:buFont typeface="Wingdings" pitchFamily="2" charset="2"/>
              <a:buChar char="ü"/>
            </a:pPr>
            <a:r>
              <a:rPr lang="en-US" sz="2800" dirty="0"/>
              <a:t>o</a:t>
            </a:r>
            <a:r>
              <a:rPr lang="en-US" sz="2800" dirty="0" smtClean="0"/>
              <a:t>utput and outcome targets of the R program aligned to those of the development initiative</a:t>
            </a:r>
          </a:p>
          <a:p>
            <a:pPr marL="914400" lvl="1" indent="-457200">
              <a:buFont typeface="Wingdings" pitchFamily="2" charset="2"/>
              <a:buChar char="ü"/>
            </a:pPr>
            <a:endParaRPr lang="en-US" sz="2800" dirty="0" smtClean="0"/>
          </a:p>
          <a:p>
            <a:pPr marL="914400" lvl="1" indent="-457200">
              <a:buFont typeface="Wingdings" pitchFamily="2" charset="2"/>
              <a:buChar char="ü"/>
            </a:pP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218693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38200" y="1295400"/>
            <a:ext cx="7010400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dirty="0" err="1" smtClean="0"/>
              <a:t>RinD</a:t>
            </a:r>
            <a:r>
              <a:rPr lang="en-US" sz="2600" dirty="0" smtClean="0"/>
              <a:t> advantages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en-US" sz="2600" dirty="0" smtClean="0"/>
              <a:t>Variation in performance of interventions within target environments embedded in the research process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en-US" sz="2600" dirty="0" smtClean="0"/>
              <a:t>Best-bet options transformed into best-fit options through participatory evaluation addressing different farmers’ objectives and constraints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en-US" sz="2600" dirty="0" smtClean="0"/>
              <a:t>Improved options are evaluated as they interact with the livelihood systems, operating beyond individual plots and farms 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en-US" sz="2600" dirty="0" smtClean="0"/>
              <a:t>Creates real demand for the research products </a:t>
            </a:r>
          </a:p>
          <a:p>
            <a:pPr marL="285750" indent="-285750">
              <a:buFont typeface="Wingdings" pitchFamily="2" charset="2"/>
              <a:buChar char="ü"/>
            </a:pPr>
            <a:endParaRPr lang="en-US" sz="2600" dirty="0"/>
          </a:p>
          <a:p>
            <a:r>
              <a:rPr lang="en-US" sz="2600" dirty="0" smtClean="0">
                <a:solidFill>
                  <a:srgbClr val="00B0F0"/>
                </a:solidFill>
              </a:rPr>
              <a:t>Blend of R4D and </a:t>
            </a:r>
            <a:r>
              <a:rPr lang="en-US" sz="2600" dirty="0" err="1" smtClean="0">
                <a:solidFill>
                  <a:srgbClr val="00B0F0"/>
                </a:solidFill>
              </a:rPr>
              <a:t>RinD</a:t>
            </a:r>
            <a:endParaRPr lang="en-US" sz="2600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8894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40810" y="1143000"/>
            <a:ext cx="8464463" cy="64940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/>
              <a:t>Across-region research </a:t>
            </a:r>
            <a:r>
              <a:rPr lang="en-US" sz="2800" b="1" dirty="0" smtClean="0"/>
              <a:t>questions</a:t>
            </a:r>
            <a:br>
              <a:rPr lang="en-US" sz="2800" b="1" dirty="0" smtClean="0"/>
            </a:br>
            <a:endParaRPr lang="en-US" sz="2800" b="1" dirty="0"/>
          </a:p>
          <a:p>
            <a:r>
              <a:rPr lang="en-US" sz="2800" b="1" dirty="0" smtClean="0"/>
              <a:t>Stakeholder engagement</a:t>
            </a:r>
            <a:br>
              <a:rPr lang="en-US" sz="2800" b="1" dirty="0" smtClean="0"/>
            </a:br>
            <a:endParaRPr lang="en-US" sz="2800" b="1" dirty="0" smtClean="0"/>
          </a:p>
          <a:p>
            <a:r>
              <a:rPr lang="en-US" sz="2800" b="1" dirty="0" smtClean="0"/>
              <a:t>Scaling</a:t>
            </a:r>
            <a:r>
              <a:rPr lang="en-US" sz="2800" dirty="0" smtClean="0"/>
              <a:t>: </a:t>
            </a:r>
            <a:r>
              <a:rPr lang="en-US" sz="2400" dirty="0" smtClean="0"/>
              <a:t>selection of technologies, pathways, approaches, </a:t>
            </a:r>
            <a:br>
              <a:rPr lang="en-US" sz="2400" dirty="0" smtClean="0"/>
            </a:br>
            <a:r>
              <a:rPr lang="en-US" sz="2400" dirty="0" smtClean="0"/>
              <a:t>enabling environment</a:t>
            </a:r>
            <a:r>
              <a:rPr lang="en-US" sz="2800" dirty="0" smtClean="0"/>
              <a:t/>
            </a:r>
            <a:br>
              <a:rPr lang="en-US" sz="2800" dirty="0" smtClean="0"/>
            </a:br>
            <a:endParaRPr lang="en-US" sz="2800" dirty="0" smtClean="0"/>
          </a:p>
          <a:p>
            <a:r>
              <a:rPr lang="en-US" sz="2800" b="1" dirty="0" smtClean="0"/>
              <a:t>Cross cutting issues:</a:t>
            </a:r>
            <a:r>
              <a:rPr lang="en-US" sz="2800" dirty="0" smtClean="0"/>
              <a:t> gender, nutrition</a:t>
            </a:r>
            <a:br>
              <a:rPr lang="en-US" sz="2800" dirty="0" smtClean="0"/>
            </a:br>
            <a:endParaRPr lang="en-US" sz="2800" dirty="0" smtClean="0"/>
          </a:p>
          <a:p>
            <a:r>
              <a:rPr lang="en-US" sz="2800" b="1" dirty="0" smtClean="0"/>
              <a:t>M&amp;E and Data Management</a:t>
            </a:r>
            <a:br>
              <a:rPr lang="en-US" sz="2800" b="1" dirty="0" smtClean="0"/>
            </a:br>
            <a:endParaRPr lang="en-US" sz="2800" b="1" dirty="0" smtClean="0"/>
          </a:p>
          <a:p>
            <a:r>
              <a:rPr lang="en-US" sz="2800" b="1" dirty="0" smtClean="0"/>
              <a:t>Communication</a:t>
            </a:r>
          </a:p>
          <a:p>
            <a:r>
              <a:rPr lang="en-US" sz="2800" b="1" dirty="0" smtClean="0"/>
              <a:t>Program Coordination</a:t>
            </a:r>
          </a:p>
          <a:p>
            <a:endParaRPr lang="en-US" sz="2800" dirty="0"/>
          </a:p>
          <a:p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366023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85019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457200" y="2133600"/>
            <a:ext cx="7772400" cy="4419600"/>
          </a:xfrm>
        </p:spPr>
        <p:txBody>
          <a:bodyPr/>
          <a:lstStyle/>
          <a:p>
            <a:r>
              <a:rPr lang="en-US" dirty="0" smtClean="0"/>
              <a:t>Outlines the common vision, principles and approaches applied across the three regions for greater harmonization across the projects</a:t>
            </a:r>
          </a:p>
          <a:p>
            <a:endParaRPr lang="en-US" dirty="0" smtClean="0"/>
          </a:p>
          <a:p>
            <a:r>
              <a:rPr lang="en-US" dirty="0" smtClean="0"/>
              <a:t>To further enhance the program character of Africa RISING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sz="4000" dirty="0" smtClean="0"/>
              <a:t>Purpose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225063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381000" y="1905000"/>
            <a:ext cx="7772400" cy="4572000"/>
          </a:xfrm>
        </p:spPr>
        <p:txBody>
          <a:bodyPr/>
          <a:lstStyle/>
          <a:p>
            <a:endParaRPr lang="en-GB" dirty="0" smtClean="0"/>
          </a:p>
          <a:p>
            <a:pPr marL="114300" indent="0">
              <a:buNone/>
            </a:pPr>
            <a:endParaRPr lang="en-US" sz="20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2895600" y="1143000"/>
            <a:ext cx="4724400" cy="609600"/>
          </a:xfrm>
        </p:spPr>
        <p:txBody>
          <a:bodyPr/>
          <a:lstStyle/>
          <a:p>
            <a:r>
              <a:rPr lang="en-GB" sz="3600" i="1" dirty="0" smtClean="0"/>
              <a:t>Document outline</a:t>
            </a:r>
            <a:endParaRPr lang="en-US" sz="3600" i="1" dirty="0"/>
          </a:p>
        </p:txBody>
      </p:sp>
      <p:sp>
        <p:nvSpPr>
          <p:cNvPr id="4" name="TextBox 3"/>
          <p:cNvSpPr txBox="1"/>
          <p:nvPr/>
        </p:nvSpPr>
        <p:spPr>
          <a:xfrm>
            <a:off x="152400" y="1981199"/>
            <a:ext cx="8458200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Why SI?</a:t>
            </a:r>
          </a:p>
          <a:p>
            <a:pPr marL="457200" indent="-457200">
              <a:buFont typeface="Wingdings" pitchFamily="2" charset="2"/>
              <a:buChar char="§"/>
            </a:pPr>
            <a:r>
              <a:rPr lang="en-US" sz="2800" dirty="0" smtClean="0"/>
              <a:t>To meet the food and nutrition needs of a growing population without compromising wellbeing of future generations</a:t>
            </a:r>
          </a:p>
          <a:p>
            <a:pPr marL="457200" indent="-457200">
              <a:buFont typeface="Wingdings" pitchFamily="2" charset="2"/>
              <a:buChar char="§"/>
            </a:pPr>
            <a:r>
              <a:rPr lang="en-US" sz="2800" dirty="0" smtClean="0"/>
              <a:t>Taking broader view </a:t>
            </a:r>
            <a:r>
              <a:rPr lang="en-US" sz="2800" b="1" dirty="0" smtClean="0"/>
              <a:t>beyond more production per unit </a:t>
            </a:r>
            <a:r>
              <a:rPr lang="en-US" sz="2800" dirty="0" smtClean="0"/>
              <a:t>area through component interventions by addressing trade-offs, synergies, labor productivity, …</a:t>
            </a:r>
          </a:p>
          <a:p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457200" y="1371600"/>
            <a:ext cx="7772400" cy="5181600"/>
          </a:xfrm>
        </p:spPr>
        <p:txBody>
          <a:bodyPr/>
          <a:lstStyle/>
          <a:p>
            <a:pPr marL="114300" indent="0">
              <a:buNone/>
            </a:pPr>
            <a:r>
              <a:rPr lang="en-US" b="1" dirty="0" smtClean="0"/>
              <a:t>Vision of success</a:t>
            </a:r>
            <a:endParaRPr lang="en-US" b="1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3429000" y="762000"/>
            <a:ext cx="3048000" cy="228600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2514600"/>
            <a:ext cx="6096000" cy="41148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346562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457200" y="1600200"/>
            <a:ext cx="8305800" cy="4800600"/>
          </a:xfrm>
        </p:spPr>
        <p:txBody>
          <a:bodyPr/>
          <a:lstStyle/>
          <a:p>
            <a:pPr marL="114300" indent="0">
              <a:buNone/>
            </a:pPr>
            <a:r>
              <a:rPr lang="en-US" b="1" dirty="0" smtClean="0"/>
              <a:t>Theory of Change</a:t>
            </a:r>
          </a:p>
          <a:p>
            <a:r>
              <a:rPr lang="en-US" dirty="0" smtClean="0"/>
              <a:t>Two types of research with different types of outcomes: </a:t>
            </a:r>
          </a:p>
          <a:p>
            <a:pPr marL="685800" indent="-571500">
              <a:buAutoNum type="romanLcParenBoth"/>
            </a:pPr>
            <a:r>
              <a:rPr lang="en-US" b="1" i="1" dirty="0" smtClean="0"/>
              <a:t>methodological and diagnostic research </a:t>
            </a:r>
            <a:r>
              <a:rPr lang="en-US" dirty="0" smtClean="0"/>
              <a:t>(constraints; opportunities; improvement of SI process, outcomes are facilitative, ensure demand-driven action research, relevance of the action research, targeting and adoptability; most done in phase 1</a:t>
            </a:r>
          </a:p>
          <a:p>
            <a:pPr marL="114300" indent="0">
              <a:buNone/>
            </a:pPr>
            <a:r>
              <a:rPr lang="en-US" dirty="0" smtClean="0"/>
              <a:t>e.g. Systems diagnostic, trade-off analysis; typologies</a:t>
            </a:r>
          </a:p>
          <a:p>
            <a:pPr marL="685800" indent="-571500">
              <a:buAutoNum type="romanLcParenBoth"/>
            </a:pP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457200" y="1295400"/>
            <a:ext cx="7620000" cy="76200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3248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marL="114300" indent="0">
              <a:buNone/>
            </a:pPr>
            <a:r>
              <a:rPr lang="en-US" dirty="0" smtClean="0"/>
              <a:t>(ii) </a:t>
            </a:r>
            <a:r>
              <a:rPr lang="en-US" b="1" i="1" dirty="0" smtClean="0"/>
              <a:t>Action-oriented research </a:t>
            </a:r>
            <a:r>
              <a:rPr lang="en-US" dirty="0" smtClean="0"/>
              <a:t>like in phase 1 but augmented by research linked to development partnerships for scaling and associated technologies;</a:t>
            </a:r>
          </a:p>
          <a:p>
            <a:pPr marL="114300" indent="0">
              <a:buNone/>
            </a:pPr>
            <a:r>
              <a:rPr lang="en-US" dirty="0" smtClean="0"/>
              <a:t>All action-oriented research will impact one or more of the 5 SI domains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8440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3696" y="1"/>
            <a:ext cx="5867704" cy="70104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400808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457200" y="1447800"/>
            <a:ext cx="7772400" cy="5105400"/>
          </a:xfrm>
        </p:spPr>
        <p:txBody>
          <a:bodyPr/>
          <a:lstStyle/>
          <a:p>
            <a:pPr marL="114300" indent="0">
              <a:buNone/>
            </a:pPr>
            <a:r>
              <a:rPr lang="en-US" b="1" dirty="0" smtClean="0"/>
              <a:t>Moving from Phase 1 to Phase 2: change in approach with regards to</a:t>
            </a:r>
          </a:p>
          <a:p>
            <a:r>
              <a:rPr lang="en-US" sz="2000" dirty="0" smtClean="0"/>
              <a:t>Research focus</a:t>
            </a:r>
          </a:p>
          <a:p>
            <a:r>
              <a:rPr lang="en-US" sz="2000" dirty="0" smtClean="0"/>
              <a:t>M&amp;E</a:t>
            </a:r>
          </a:p>
          <a:p>
            <a:r>
              <a:rPr lang="en-US" sz="2000" dirty="0" smtClean="0"/>
              <a:t>Research management </a:t>
            </a:r>
          </a:p>
          <a:p>
            <a:r>
              <a:rPr lang="en-US" sz="2000" dirty="0" smtClean="0"/>
              <a:t>Partnerships</a:t>
            </a:r>
          </a:p>
          <a:p>
            <a:r>
              <a:rPr lang="en-US" sz="2000" dirty="0" smtClean="0"/>
              <a:t>Capacity development</a:t>
            </a:r>
          </a:p>
          <a:p>
            <a:r>
              <a:rPr lang="en-US" sz="2000" dirty="0" smtClean="0"/>
              <a:t>Multi-stakeholder platforms</a:t>
            </a:r>
          </a:p>
          <a:p>
            <a:r>
              <a:rPr lang="en-US" sz="2000" dirty="0" smtClean="0"/>
              <a:t>Data management</a:t>
            </a:r>
          </a:p>
          <a:p>
            <a:r>
              <a:rPr lang="en-US" sz="2000" dirty="0" smtClean="0"/>
              <a:t>Regional harmonization</a:t>
            </a:r>
          </a:p>
          <a:p>
            <a:r>
              <a:rPr lang="en-US" sz="2000" dirty="0" smtClean="0"/>
              <a:t>Scaling</a:t>
            </a:r>
          </a:p>
          <a:p>
            <a:r>
              <a:rPr lang="en-US" sz="2000" dirty="0" smtClean="0"/>
              <a:t>Communication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457200" y="457200"/>
            <a:ext cx="7620000" cy="609600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3046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4800" y="1295400"/>
            <a:ext cx="8458200" cy="45858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Core principles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en-US" sz="2400" b="1" i="1" dirty="0" smtClean="0"/>
              <a:t>Integrated </a:t>
            </a:r>
            <a:r>
              <a:rPr lang="en-US" sz="2400" b="1" i="1" dirty="0"/>
              <a:t>s</a:t>
            </a:r>
            <a:r>
              <a:rPr lang="en-US" sz="2400" b="1" i="1" dirty="0" smtClean="0"/>
              <a:t>ystems approach </a:t>
            </a:r>
            <a:r>
              <a:rPr lang="en-US" sz="2400" dirty="0" smtClean="0"/>
              <a:t>to SI to identify, evaluate and adapt technological, farm management, institutional and policy interventions to improve </a:t>
            </a:r>
            <a:r>
              <a:rPr lang="en-US" sz="2400" dirty="0" err="1" smtClean="0"/>
              <a:t>hh</a:t>
            </a:r>
            <a:r>
              <a:rPr lang="en-US" sz="2400" dirty="0" smtClean="0"/>
              <a:t> wellbeing and ecosystem health</a:t>
            </a:r>
          </a:p>
          <a:p>
            <a:r>
              <a:rPr lang="en-US" sz="2400" dirty="0" smtClean="0"/>
              <a:t>	Description</a:t>
            </a:r>
            <a:br>
              <a:rPr lang="en-US" sz="2400" dirty="0" smtClean="0"/>
            </a:br>
            <a:endParaRPr lang="en-US" sz="2400" dirty="0" smtClean="0"/>
          </a:p>
          <a:p>
            <a:pPr marL="285750" indent="-285750">
              <a:buFont typeface="Wingdings" pitchFamily="2" charset="2"/>
              <a:buChar char="§"/>
            </a:pPr>
            <a:r>
              <a:rPr lang="en-US" sz="2400" dirty="0" smtClean="0"/>
              <a:t>Dealing with heterogeneous farmer populations through use of </a:t>
            </a:r>
            <a:r>
              <a:rPr lang="en-US" sz="2400" b="1" i="1" dirty="0" smtClean="0"/>
              <a:t>typologies </a:t>
            </a:r>
            <a:r>
              <a:rPr lang="en-US" sz="2400" dirty="0" smtClean="0"/>
              <a:t>for better tailoring of technologies, scaling and adoption</a:t>
            </a:r>
            <a:br>
              <a:rPr lang="en-US" sz="2400" dirty="0" smtClean="0"/>
            </a:br>
            <a:r>
              <a:rPr lang="en-US" sz="2400" dirty="0" smtClean="0"/>
              <a:t>	Description</a:t>
            </a:r>
            <a:br>
              <a:rPr lang="en-US" sz="2400" dirty="0" smtClean="0"/>
            </a:br>
            <a:endParaRPr lang="en-US" sz="2400" dirty="0" smtClean="0"/>
          </a:p>
          <a:p>
            <a:pPr marL="285750" indent="-285750">
              <a:buFont typeface="Wingdings" pitchFamily="2" charset="2"/>
              <a:buChar char="§"/>
            </a:pPr>
            <a:r>
              <a:rPr lang="en-US" sz="2400" dirty="0" smtClean="0"/>
              <a:t>Demand driven </a:t>
            </a:r>
            <a:r>
              <a:rPr lang="en-US" sz="2400" b="1" i="1" dirty="0" smtClean="0"/>
              <a:t>research-in-development</a:t>
            </a:r>
            <a:endParaRPr lang="en-US" sz="2400" b="1" i="1" dirty="0"/>
          </a:p>
        </p:txBody>
      </p:sp>
    </p:spTree>
    <p:extLst>
      <p:ext uri="{BB962C8B-B14F-4D97-AF65-F5344CB8AC3E}">
        <p14:creationId xmlns:p14="http://schemas.microsoft.com/office/powerpoint/2010/main" val="3622559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fricaRISING_presentation_template_Global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AfricaRISING_presentation_template_Global</Template>
  <TotalTime>1863</TotalTime>
  <Words>443</Words>
  <Application>Microsoft Office PowerPoint</Application>
  <PresentationFormat>On-screen Show (4:3)</PresentationFormat>
  <Paragraphs>58</Paragraphs>
  <Slides>14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14</vt:i4>
      </vt:variant>
    </vt:vector>
  </HeadingPairs>
  <TitlesOfParts>
    <vt:vector size="16" baseType="lpstr">
      <vt:lpstr>AfricaRISING_presentation_template_Global</vt:lpstr>
      <vt:lpstr>Custom Design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IITA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IZELEDON</dc:creator>
  <cp:lastModifiedBy>Hoeschle-Zeledon, Irmgard (IITA)</cp:lastModifiedBy>
  <cp:revision>135</cp:revision>
  <cp:lastPrinted>2011-10-06T11:45:23Z</cp:lastPrinted>
  <dcterms:created xsi:type="dcterms:W3CDTF">2014-01-29T10:17:18Z</dcterms:created>
  <dcterms:modified xsi:type="dcterms:W3CDTF">2016-03-31T21:55:46Z</dcterms:modified>
</cp:coreProperties>
</file>